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Barlow" panose="020F0502020204030204" pitchFamily="2" charset="0"/>
      <p:regular r:id="rId15"/>
    </p:embeddedFont>
  </p:embeddedFontLst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15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hyperlink" Target="https://igacanomalymvp-bxs9omwgnrkwk9twxizb8n.streamlit.app/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hyperlink" Target="https://github.com/ferdf176-sketch/igac_anomaly_mvp" TargetMode="External"/><Relationship Id="rId10" Type="http://schemas.openxmlformats.org/officeDocument/2006/relationships/image" Target="../media/image42.sv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2029063"/>
            <a:ext cx="7381875" cy="611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Millones en fraudes inmobiliarios pasan desapercibidos en Colombia. Nosotros los hacemos visibles.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6367462" y="2729151"/>
            <a:ext cx="7381875" cy="1835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IGAC Data en Acción: Detección de Riesgos y Anomalías en Transacciones Inmobiliarias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6367462" y="4895493"/>
            <a:ext cx="738187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Transformando datos abiertos en inteligencia territorial para un Colombia más transparente y seguro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367462" y="5848112"/>
            <a:ext cx="73818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Una ayuda a Catastro Multipropósito desde Nariño.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772" y="449461"/>
            <a:ext cx="5951934" cy="453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Diseño, Usabilidad y Comunicación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653772" y="1311950"/>
            <a:ext cx="5385554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Diseñado para Funcionarios, No para Programadores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653772" y="1747718"/>
            <a:ext cx="7148155" cy="522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Creemos que la tecnología debe ser </a:t>
            </a: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accesible y útil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para quienes la necesitan. Por eso, nuestra interfaz está pensada para: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653772" y="2417683"/>
            <a:ext cx="7148155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Analistas territoriales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sin conocimientos técnicos profundos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653772" y="2736294"/>
            <a:ext cx="7148155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Funcionarios públicos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que necesitan respuestas rápidas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653772" y="3054906"/>
            <a:ext cx="7148155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Tomadores de decisión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en gobernaciones y alcaldías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653772" y="3479721"/>
            <a:ext cx="2504599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Características de Usabilidad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53772" y="3870008"/>
            <a:ext cx="7148155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 typeface="+mj-lt"/>
              <a:buAutoNum type="arabicPeriod"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Interfaz web intuitiva sin instalación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653772" y="4188619"/>
            <a:ext cx="7148155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 typeface="+mj-lt"/>
              <a:buAutoNum type="arabicPeriod" startAt="2"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Visualizaciones interactivas y autoexplicativas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653772" y="4507230"/>
            <a:ext cx="7148155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 typeface="+mj-lt"/>
              <a:buAutoNum type="arabicPeriod" startAt="3"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Filtros dinámicos por departamento, municipio y período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653772" y="4825841"/>
            <a:ext cx="7148155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 typeface="+mj-lt"/>
              <a:buAutoNum type="arabicPeriod" startAt="4"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Mapas geográficos con marcadores de riesgo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653772" y="5144453"/>
            <a:ext cx="7148155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 typeface="+mj-lt"/>
              <a:buAutoNum type="arabicPeriod" startAt="5"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Exportación de reportes para análisis detallado</a:t>
            </a:r>
            <a:endParaRPr lang="en-US" sz="12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169" y="1332428"/>
            <a:ext cx="5775960" cy="5775960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8208169" y="7292221"/>
            <a:ext cx="5775960" cy="1217295"/>
          </a:xfrm>
          <a:prstGeom prst="roundRect">
            <a:avLst>
              <a:gd name="adj" fmla="val 20143"/>
            </a:avLst>
          </a:prstGeom>
          <a:solidFill>
            <a:srgbClr val="004D36"/>
          </a:solidFill>
          <a:ln/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1523" y="7543919"/>
            <a:ext cx="204311" cy="163354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8739188" y="7496413"/>
            <a:ext cx="5081587" cy="784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Filosofía de diseño:</a:t>
            </a:r>
            <a:r>
              <a:rPr lang="en-US" sz="12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Convertir datos complejos en insights claros que cualquier funcionario pueda entender y usar para tomar decisiones informadas.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531" y="302895"/>
            <a:ext cx="5862280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Demostración en Vivo: Explora IGAC Data en Acción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440531" y="994291"/>
            <a:ext cx="313491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Prueba la Aplicación Ahora Mismo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40531" y="1404223"/>
            <a:ext cx="13749337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Hemos desplegado nuestro MVP para que puedas experimentar en tiempo real cómo funciona la detección de anomalías. Explora los datos, filtra por región, visualiza mapas y descubre transacciones sospechosas.</a:t>
            </a:r>
            <a:endParaRPr lang="en-US" sz="850" dirty="0"/>
          </a:p>
        </p:txBody>
      </p:sp>
      <p:pic>
        <p:nvPicPr>
          <p:cNvPr id="5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31" y="1704261"/>
            <a:ext cx="1736646" cy="302895"/>
          </a:xfrm>
          <a:prstGeom prst="rect">
            <a:avLst/>
          </a:prstGeom>
        </p:spPr>
      </p:pic>
      <p:pic>
        <p:nvPicPr>
          <p:cNvPr id="6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2184" y="1704261"/>
            <a:ext cx="1392079" cy="302895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40531" y="2296120"/>
            <a:ext cx="4509611" cy="795933"/>
          </a:xfrm>
          <a:prstGeom prst="roundRect">
            <a:avLst>
              <a:gd name="adj" fmla="val 9191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8" name="Shape 4"/>
          <p:cNvSpPr/>
          <p:nvPr/>
        </p:nvSpPr>
        <p:spPr>
          <a:xfrm>
            <a:off x="440531" y="2280880"/>
            <a:ext cx="4509611" cy="60960"/>
          </a:xfrm>
          <a:prstGeom prst="roundRect">
            <a:avLst>
              <a:gd name="adj" fmla="val 271032"/>
            </a:avLst>
          </a:prstGeom>
          <a:solidFill>
            <a:srgbClr val="16FFBB"/>
          </a:solidFill>
          <a:ln/>
        </p:spPr>
      </p:sp>
      <p:sp>
        <p:nvSpPr>
          <p:cNvPr id="9" name="Shape 5"/>
          <p:cNvSpPr/>
          <p:nvPr/>
        </p:nvSpPr>
        <p:spPr>
          <a:xfrm>
            <a:off x="2530138" y="2130981"/>
            <a:ext cx="330398" cy="330398"/>
          </a:xfrm>
          <a:prstGeom prst="roundRect">
            <a:avLst>
              <a:gd name="adj" fmla="val 276757"/>
            </a:avLst>
          </a:prstGeom>
          <a:solidFill>
            <a:srgbClr val="16FFBB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29198" y="2230041"/>
            <a:ext cx="132159" cy="13215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65904" y="2571393"/>
            <a:ext cx="1223843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Accede a la Demo</a:t>
            </a:r>
            <a:endParaRPr lang="en-US" sz="950" dirty="0"/>
          </a:p>
        </p:txBody>
      </p:sp>
      <p:sp>
        <p:nvSpPr>
          <p:cNvPr id="12" name="Text 7"/>
          <p:cNvSpPr/>
          <p:nvPr/>
        </p:nvSpPr>
        <p:spPr>
          <a:xfrm>
            <a:off x="565904" y="2790468"/>
            <a:ext cx="4258866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Visita el enlace de Streamlit y explora la interfaz interactiva</a:t>
            </a:r>
            <a:endParaRPr lang="en-US" sz="850" dirty="0"/>
          </a:p>
        </p:txBody>
      </p:sp>
      <p:sp>
        <p:nvSpPr>
          <p:cNvPr id="13" name="Shape 8"/>
          <p:cNvSpPr/>
          <p:nvPr/>
        </p:nvSpPr>
        <p:spPr>
          <a:xfrm>
            <a:off x="5060275" y="2296120"/>
            <a:ext cx="4509730" cy="795933"/>
          </a:xfrm>
          <a:prstGeom prst="roundRect">
            <a:avLst>
              <a:gd name="adj" fmla="val 9191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4" name="Shape 9"/>
          <p:cNvSpPr/>
          <p:nvPr/>
        </p:nvSpPr>
        <p:spPr>
          <a:xfrm>
            <a:off x="5060275" y="2280880"/>
            <a:ext cx="4509730" cy="60960"/>
          </a:xfrm>
          <a:prstGeom prst="roundRect">
            <a:avLst>
              <a:gd name="adj" fmla="val 271032"/>
            </a:avLst>
          </a:prstGeom>
          <a:solidFill>
            <a:srgbClr val="29DDDA"/>
          </a:solidFill>
          <a:ln/>
        </p:spPr>
      </p:sp>
      <p:sp>
        <p:nvSpPr>
          <p:cNvPr id="15" name="Shape 10"/>
          <p:cNvSpPr/>
          <p:nvPr/>
        </p:nvSpPr>
        <p:spPr>
          <a:xfrm>
            <a:off x="7149882" y="2130981"/>
            <a:ext cx="330398" cy="330398"/>
          </a:xfrm>
          <a:prstGeom prst="roundRect">
            <a:avLst>
              <a:gd name="adj" fmla="val 276757"/>
            </a:avLst>
          </a:prstGeom>
          <a:solidFill>
            <a:srgbClr val="16FFBB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48942" y="2230041"/>
            <a:ext cx="132159" cy="13215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185648" y="2571393"/>
            <a:ext cx="1223843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Filtra y Analiza</a:t>
            </a:r>
            <a:endParaRPr lang="en-US" sz="950" dirty="0"/>
          </a:p>
        </p:txBody>
      </p:sp>
      <p:sp>
        <p:nvSpPr>
          <p:cNvPr id="18" name="Text 12"/>
          <p:cNvSpPr/>
          <p:nvPr/>
        </p:nvSpPr>
        <p:spPr>
          <a:xfrm>
            <a:off x="5185648" y="2790468"/>
            <a:ext cx="4258985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Selecciona departamentos, municipios y rangos de fechas para ver anomalías específicas</a:t>
            </a:r>
            <a:endParaRPr lang="en-US" sz="850" dirty="0"/>
          </a:p>
        </p:txBody>
      </p:sp>
      <p:sp>
        <p:nvSpPr>
          <p:cNvPr id="19" name="Shape 13"/>
          <p:cNvSpPr/>
          <p:nvPr/>
        </p:nvSpPr>
        <p:spPr>
          <a:xfrm>
            <a:off x="9680138" y="2296120"/>
            <a:ext cx="4509611" cy="795933"/>
          </a:xfrm>
          <a:prstGeom prst="roundRect">
            <a:avLst>
              <a:gd name="adj" fmla="val 9191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20" name="Shape 14"/>
          <p:cNvSpPr/>
          <p:nvPr/>
        </p:nvSpPr>
        <p:spPr>
          <a:xfrm>
            <a:off x="9680138" y="2280880"/>
            <a:ext cx="4509611" cy="60960"/>
          </a:xfrm>
          <a:prstGeom prst="roundRect">
            <a:avLst>
              <a:gd name="adj" fmla="val 271032"/>
            </a:avLst>
          </a:prstGeom>
          <a:solidFill>
            <a:srgbClr val="37A7E7"/>
          </a:solidFill>
          <a:ln/>
        </p:spPr>
      </p:sp>
      <p:sp>
        <p:nvSpPr>
          <p:cNvPr id="21" name="Shape 15"/>
          <p:cNvSpPr/>
          <p:nvPr/>
        </p:nvSpPr>
        <p:spPr>
          <a:xfrm>
            <a:off x="11769745" y="2130981"/>
            <a:ext cx="330398" cy="330398"/>
          </a:xfrm>
          <a:prstGeom prst="roundRect">
            <a:avLst>
              <a:gd name="adj" fmla="val 276757"/>
            </a:avLst>
          </a:prstGeom>
          <a:solidFill>
            <a:srgbClr val="16FFBB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68805" y="2230041"/>
            <a:ext cx="132159" cy="13215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9805511" y="2571393"/>
            <a:ext cx="1223843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Visualiza en Mapas</a:t>
            </a:r>
            <a:endParaRPr lang="en-US" sz="950" dirty="0"/>
          </a:p>
        </p:txBody>
      </p:sp>
      <p:sp>
        <p:nvSpPr>
          <p:cNvPr id="24" name="Text 17"/>
          <p:cNvSpPr/>
          <p:nvPr/>
        </p:nvSpPr>
        <p:spPr>
          <a:xfrm>
            <a:off x="9805511" y="2790468"/>
            <a:ext cx="4258866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Observa dónde se concentran las transacciones de riesgo geográficamente</a:t>
            </a:r>
            <a:endParaRPr lang="en-US" sz="850" dirty="0"/>
          </a:p>
        </p:txBody>
      </p:sp>
      <p:sp>
        <p:nvSpPr>
          <p:cNvPr id="25" name="Shape 18"/>
          <p:cNvSpPr/>
          <p:nvPr/>
        </p:nvSpPr>
        <p:spPr>
          <a:xfrm>
            <a:off x="440531" y="3270918"/>
            <a:ext cx="13749337" cy="21312"/>
          </a:xfrm>
          <a:prstGeom prst="rect">
            <a:avLst/>
          </a:prstGeom>
          <a:solidFill>
            <a:srgbClr val="E0E4E6">
              <a:alpha val="50000"/>
            </a:srgbClr>
          </a:solidFill>
          <a:ln/>
        </p:spPr>
      </p:sp>
      <p:sp>
        <p:nvSpPr>
          <p:cNvPr id="26" name="Text 19"/>
          <p:cNvSpPr/>
          <p:nvPr/>
        </p:nvSpPr>
        <p:spPr>
          <a:xfrm>
            <a:off x="440531" y="3457337"/>
            <a:ext cx="3399949" cy="183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Únete a la Transformación Territorial de Colombia</a:t>
            </a:r>
            <a:endParaRPr lang="en-US" sz="1150" dirty="0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31" y="3805952"/>
            <a:ext cx="12322731" cy="4178617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440531" y="8108394"/>
            <a:ext cx="13749337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Este proyecto representa el primer paso hacia un sistema nacional inteligente de gestión territorial. </a:t>
            </a:r>
            <a:r>
              <a:rPr lang="en-US" sz="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Desarrollado con pasión</a:t>
            </a: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por Luis Montenegro (Arquitecto) y Sandra Arciniegas (Contadora), profesionales comprometidos con un ordenamiento territorial más transparente y eficiente.</a:t>
            </a:r>
            <a:endParaRPr lang="en-US" sz="850" dirty="0"/>
          </a:p>
        </p:txBody>
      </p:sp>
      <p:sp>
        <p:nvSpPr>
          <p:cNvPr id="29" name="Text 21"/>
          <p:cNvSpPr/>
          <p:nvPr/>
        </p:nvSpPr>
        <p:spPr>
          <a:xfrm>
            <a:off x="440531" y="8408432"/>
            <a:ext cx="13749337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Contacto:</a:t>
            </a: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ferdf176@gmail.com</a:t>
            </a:r>
            <a:endParaRPr lang="en-US" sz="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12708" y="771049"/>
            <a:ext cx="9928384" cy="494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El Futuro es Ahora: Una Invitación a la Transformación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712708" y="1533287"/>
            <a:ext cx="13204984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IGAC Data en Acción no es solo una herramienta. Es una prueba de concepto de que los datos abiertos pueden transformar instituciones, proteger ciudadanos y construir un país más transparente. Este proyecto es una visión para un país donde la información pública se convierte en el motor del progreso y la rendición de cuentas.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12708" y="2370892"/>
            <a:ext cx="367045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El Legado de un Proyecto Pionero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12708" y="2935248"/>
            <a:ext cx="4282916" cy="2146340"/>
          </a:xfrm>
          <a:prstGeom prst="roundRect">
            <a:avLst>
              <a:gd name="adj" fmla="val 12454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35568" y="2958108"/>
            <a:ext cx="4237196" cy="534591"/>
          </a:xfrm>
          <a:prstGeom prst="roundRect">
            <a:avLst>
              <a:gd name="adj" fmla="val 44871"/>
            </a:avLst>
          </a:prstGeom>
          <a:solidFill>
            <a:srgbClr val="0A081B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20459" y="3084076"/>
            <a:ext cx="267295" cy="26729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13686" y="3670816"/>
            <a:ext cx="1980009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Innovación Pública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913686" y="4025146"/>
            <a:ext cx="3880961" cy="85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Demuestra que la innovación pública es posible con datos abiertos, impulsando la eficiencia y la transparencia en la gestión territorial.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5173742" y="2935248"/>
            <a:ext cx="4282916" cy="2146340"/>
          </a:xfrm>
          <a:prstGeom prst="roundRect">
            <a:avLst>
              <a:gd name="adj" fmla="val 12454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5196602" y="2958108"/>
            <a:ext cx="4237196" cy="534591"/>
          </a:xfrm>
          <a:prstGeom prst="roundRect">
            <a:avLst>
              <a:gd name="adj" fmla="val 44871"/>
            </a:avLst>
          </a:prstGeom>
          <a:solidFill>
            <a:srgbClr val="0A081B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1493" y="3084076"/>
            <a:ext cx="267295" cy="26729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374719" y="3670816"/>
            <a:ext cx="1980009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Ecosistema de Datos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5374719" y="4025146"/>
            <a:ext cx="3880961" cy="85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Abre el camino para integrar múltiples fuentes de datos (SNR, ANT, satelitales), construyendo una plataforma nacional robusta.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9634776" y="2935248"/>
            <a:ext cx="4282916" cy="2146340"/>
          </a:xfrm>
          <a:prstGeom prst="roundRect">
            <a:avLst>
              <a:gd name="adj" fmla="val 12454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8" name="Shape 13"/>
          <p:cNvSpPr/>
          <p:nvPr/>
        </p:nvSpPr>
        <p:spPr>
          <a:xfrm>
            <a:off x="9657636" y="2958108"/>
            <a:ext cx="4237196" cy="534591"/>
          </a:xfrm>
          <a:prstGeom prst="roundRect">
            <a:avLst>
              <a:gd name="adj" fmla="val 44871"/>
            </a:avLst>
          </a:prstGeom>
          <a:solidFill>
            <a:srgbClr val="0A081B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42527" y="3084076"/>
            <a:ext cx="267295" cy="26729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835753" y="3670816"/>
            <a:ext cx="2411730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Catalizador de Soluciones</a:t>
            </a:r>
            <a:endParaRPr lang="en-US" sz="1550" dirty="0"/>
          </a:p>
        </p:txBody>
      </p:sp>
      <p:sp>
        <p:nvSpPr>
          <p:cNvPr id="21" name="Text 15"/>
          <p:cNvSpPr/>
          <p:nvPr/>
        </p:nvSpPr>
        <p:spPr>
          <a:xfrm>
            <a:off x="9835753" y="4025146"/>
            <a:ext cx="3880961" cy="85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Inspira a otras entidades y ciudadanos a reutilizar datos públicos para resolver problemas reales y generar valor social.</a:t>
            </a:r>
            <a:endParaRPr lang="en-US" sz="1400" dirty="0"/>
          </a:p>
        </p:txBody>
      </p:sp>
      <p:sp>
        <p:nvSpPr>
          <p:cNvPr id="22" name="Shape 16"/>
          <p:cNvSpPr/>
          <p:nvPr/>
        </p:nvSpPr>
        <p:spPr>
          <a:xfrm>
            <a:off x="712708" y="5371050"/>
            <a:ext cx="13204984" cy="29885"/>
          </a:xfrm>
          <a:prstGeom prst="rect">
            <a:avLst/>
          </a:prstGeom>
          <a:solidFill>
            <a:srgbClr val="E0E4E6">
              <a:alpha val="50000"/>
            </a:srgbClr>
          </a:solidFill>
          <a:ln/>
        </p:spPr>
      </p:sp>
      <p:sp>
        <p:nvSpPr>
          <p:cNvPr id="23" name="Text 17"/>
          <p:cNvSpPr/>
          <p:nvPr/>
        </p:nvSpPr>
        <p:spPr>
          <a:xfrm>
            <a:off x="712708" y="5668208"/>
            <a:ext cx="7334845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Únete a la Transformación Territorial de Colombia</a:t>
            </a:r>
            <a:endParaRPr lang="en-US" sz="2450" dirty="0"/>
          </a:p>
        </p:txBody>
      </p:sp>
      <p:sp>
        <p:nvSpPr>
          <p:cNvPr id="24" name="Text 18"/>
          <p:cNvSpPr/>
          <p:nvPr/>
        </p:nvSpPr>
        <p:spPr>
          <a:xfrm>
            <a:off x="712708" y="6331506"/>
            <a:ext cx="13204984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Este proyecto representa el primer paso hacia un sistema nacional inteligente de gestión territorial. El futuro de Colombia depende de decisiones informadas basadas en datos transparentes.</a:t>
            </a:r>
            <a:endParaRPr lang="en-US" sz="1400" dirty="0"/>
          </a:p>
        </p:txBody>
      </p:sp>
      <p:sp>
        <p:nvSpPr>
          <p:cNvPr id="25" name="Text 19"/>
          <p:cNvSpPr/>
          <p:nvPr/>
        </p:nvSpPr>
        <p:spPr>
          <a:xfrm>
            <a:off x="712708" y="7102197"/>
            <a:ext cx="13204984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Luis Montenegro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(Arquitecto) y </a:t>
            </a: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Sandra Arciniegas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(Contadora) - </a:t>
            </a:r>
            <a:r>
              <a:rPr lang="en-US" sz="1750" dirty="0">
                <a:solidFill>
                  <a:srgbClr val="007B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ferdf176@gmail.com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760" y="505182"/>
            <a:ext cx="13522881" cy="44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Según análisis preliminares de datos IGAC 2015-2023, identificamos más de </a:t>
            </a:r>
            <a:r>
              <a:rPr lang="en-US" sz="10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200,000 transacciones con posibles irregularidades</a:t>
            </a: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representando pérdidas estimadas de </a:t>
            </a:r>
            <a:r>
              <a:rPr lang="en-US" sz="10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$500 millones de dólares</a:t>
            </a: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en recaudo fiscal y un impacto significativo en la equidad territorial.</a:t>
            </a:r>
            <a:endParaRPr lang="en-US" sz="1050" dirty="0"/>
          </a:p>
        </p:txBody>
      </p:sp>
      <p:sp>
        <p:nvSpPr>
          <p:cNvPr id="3" name="Text 1"/>
          <p:cNvSpPr/>
          <p:nvPr/>
        </p:nvSpPr>
        <p:spPr>
          <a:xfrm>
            <a:off x="553760" y="1086445"/>
            <a:ext cx="8481893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El Problema: Riesgos, Anomalías y Expansión desordenada 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53760" y="1803202"/>
            <a:ext cx="6592610" cy="44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Como arquitecto y contadora que realizamos trámites diarios en el IGAC, somos testigos directos de una problemática crítica que afecta la integridad territorial de Colombia.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553760" y="2370653"/>
            <a:ext cx="6592610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Miles de transacciones inmobiliarias ocurren sin supervisión efectiva, generando: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553760" y="2716649"/>
            <a:ext cx="6592610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Fraudes inmobiliarios no detectados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553760" y="2986445"/>
            <a:ext cx="6592610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Evasión fiscal sistemática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553760" y="3256240"/>
            <a:ext cx="6592610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Loteos ilegales en zonas rurales y de </a:t>
            </a:r>
            <a:r>
              <a:rPr lang="en-US" sz="10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protección Paramos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553760" y="3526036"/>
            <a:ext cx="6592610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Especulación ilegal de tierras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553760" y="3795832"/>
            <a:ext cx="6592610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Tramitología excesiva entre instituciones</a:t>
            </a:r>
            <a:endParaRPr lang="en-US" sz="10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1651" y="1834396"/>
            <a:ext cx="6592610" cy="659261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553760" y="8738473"/>
            <a:ext cx="13522881" cy="588050"/>
          </a:xfrm>
          <a:prstGeom prst="roundRect">
            <a:avLst>
              <a:gd name="adj" fmla="val 35314"/>
            </a:avLst>
          </a:prstGeom>
          <a:solidFill>
            <a:srgbClr val="004D36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110" y="8950285"/>
            <a:ext cx="172998" cy="138351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003459" y="8911352"/>
            <a:ext cx="12934831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Dato clave:</a:t>
            </a:r>
            <a:r>
              <a:rPr lang="en-US" sz="10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La falta de herramientas analíticas dificulta la colaboración entre IGAC, SNR, ANT y entes territoriales, afectando el catastro multipropósito.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7250" y="589359"/>
            <a:ext cx="10327481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 Brecha de Información: ¿Qué Está Pasando?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857250" y="1613416"/>
            <a:ext cx="6350794" cy="2786539"/>
          </a:xfrm>
          <a:prstGeom prst="roundRect">
            <a:avLst>
              <a:gd name="adj" fmla="val 1153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94423" y="1850588"/>
            <a:ext cx="642938" cy="642938"/>
          </a:xfrm>
          <a:prstGeom prst="roundRect">
            <a:avLst>
              <a:gd name="adj" fmla="val 14220789"/>
            </a:avLst>
          </a:prstGeom>
          <a:solidFill>
            <a:srgbClr val="16FFB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1230" y="2027277"/>
            <a:ext cx="289322" cy="2893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4423" y="2707838"/>
            <a:ext cx="238148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Riesgo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94423" y="3134082"/>
            <a:ext cx="5876449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Loteos ilegales, Fraude, Lavado de activos, Expansión desordenada rastreo de subdivisiones y desarrollos inmobiliarios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2356" y="1613416"/>
            <a:ext cx="6350794" cy="2786539"/>
          </a:xfrm>
          <a:prstGeom prst="roundRect">
            <a:avLst>
              <a:gd name="adj" fmla="val 1153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59529" y="1850588"/>
            <a:ext cx="642938" cy="642938"/>
          </a:xfrm>
          <a:prstGeom prst="roundRect">
            <a:avLst>
              <a:gd name="adj" fmla="val 14220789"/>
            </a:avLst>
          </a:prstGeom>
          <a:solidFill>
            <a:srgbClr val="29DDD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6337" y="2027277"/>
            <a:ext cx="289322" cy="28932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9529" y="2707838"/>
            <a:ext cx="353639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Cambios de Uso No Autorizados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7659529" y="3134082"/>
            <a:ext cx="587644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Valoraciones elevadas en zonas rurales que indican posibles urbanizaciones irregulares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857250" y="4614267"/>
            <a:ext cx="6350794" cy="2443639"/>
          </a:xfrm>
          <a:prstGeom prst="roundRect">
            <a:avLst>
              <a:gd name="adj" fmla="val 1315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94423" y="4851440"/>
            <a:ext cx="642938" cy="642938"/>
          </a:xfrm>
          <a:prstGeom prst="roundRect">
            <a:avLst>
              <a:gd name="adj" fmla="val 14220789"/>
            </a:avLst>
          </a:prstGeom>
          <a:solidFill>
            <a:srgbClr val="37A7E7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1230" y="5028128"/>
            <a:ext cx="289322" cy="28932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94423" y="5708690"/>
            <a:ext cx="29120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Desconexión Institucional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1094423" y="6134933"/>
            <a:ext cx="587644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Falta de flujo colaborativo efectivo entre IGAC, SNR, ANT y gobiernos locales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422356" y="4614267"/>
            <a:ext cx="6350794" cy="2443639"/>
          </a:xfrm>
          <a:prstGeom prst="roundRect">
            <a:avLst>
              <a:gd name="adj" fmla="val 13157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59529" y="4851440"/>
            <a:ext cx="642938" cy="642938"/>
          </a:xfrm>
          <a:prstGeom prst="roundRect">
            <a:avLst>
              <a:gd name="adj" fmla="val 14220789"/>
            </a:avLst>
          </a:prstGeom>
          <a:solidFill>
            <a:srgbClr val="091231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6337" y="5028128"/>
            <a:ext cx="289322" cy="28932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9529" y="5708690"/>
            <a:ext cx="25716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Ausencia de Monitoreo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7659529" y="6134933"/>
            <a:ext cx="587644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Sin herramientas para detectar patrones anómalos en tiempo real o históricos</a:t>
            </a:r>
            <a:endParaRPr lang="en-US" sz="1650" dirty="0"/>
          </a:p>
        </p:txBody>
      </p:sp>
      <p:sp>
        <p:nvSpPr>
          <p:cNvPr id="23" name="Text 17"/>
          <p:cNvSpPr/>
          <p:nvPr/>
        </p:nvSpPr>
        <p:spPr>
          <a:xfrm>
            <a:off x="857250" y="7299008"/>
            <a:ext cx="129159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consecuencia: pérdida de recursos del Estado, vulnerabilidad de compradores y ordenamiento territorial ineficiente.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3440" y="586740"/>
            <a:ext cx="8790503" cy="592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El Cambio: De la Ceguera a la Visibilidad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853440" y="1606153"/>
            <a:ext cx="1292352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Transformamos datos públicos en vigilancia activa, pasando de la opacidad a la transparencia.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440" y="2187535"/>
            <a:ext cx="12923520" cy="56528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193676" y="5060692"/>
            <a:ext cx="1514201" cy="312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Antes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8059396" y="5060692"/>
            <a:ext cx="1514201" cy="312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Despues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10581369" y="6659558"/>
            <a:ext cx="2490297" cy="563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Automatizacion de deteccion de anomalias</a:t>
            </a:r>
            <a:endParaRPr lang="en-US" sz="1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0386" y="6745397"/>
            <a:ext cx="316958" cy="31695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269641" y="4895077"/>
            <a:ext cx="2202474" cy="563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Inteligencia en tiempo real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62905" y="5080832"/>
            <a:ext cx="316957" cy="31695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18799" y="3130594"/>
            <a:ext cx="2502811" cy="563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Aplicaciones de Deteccion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87035" y="3287803"/>
            <a:ext cx="316957" cy="31695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46445" y="6665815"/>
            <a:ext cx="2465269" cy="563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Instituciones desconectadas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4873" y="6774336"/>
            <a:ext cx="314220" cy="31422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270911" y="5023345"/>
            <a:ext cx="2177446" cy="281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Riesgos Invisibles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67548" y="5034100"/>
            <a:ext cx="338662" cy="33866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746445" y="3277635"/>
            <a:ext cx="2465269" cy="281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Datos estaticos</a:t>
            </a:r>
            <a:endParaRPr lang="en-US" sz="10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96409" y="3289562"/>
            <a:ext cx="338662" cy="3386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22008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255" y="2824639"/>
            <a:ext cx="9283660" cy="488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Nuestra Solución: Inteligencia Territorial en Acción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704255" y="3383994"/>
            <a:ext cx="8109466" cy="391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Una Plataforma Web Interactiva que Detecta lo Invisible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04255" y="4039314"/>
            <a:ext cx="13221891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Desarrollamos un </a:t>
            </a: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Producto Mínimo Viable (MVP) funcional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en menos de 48 horas: una aplicación web que convierte los datos abiertos del IGAC (2015-2023) en inteligencia accionable.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04255" y="4800719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704255" y="5076944"/>
            <a:ext cx="6522958" cy="2286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8" name="Text 5"/>
          <p:cNvSpPr/>
          <p:nvPr/>
        </p:nvSpPr>
        <p:spPr>
          <a:xfrm>
            <a:off x="704255" y="5210651"/>
            <a:ext cx="2219920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Carga de Datos Abiertos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04255" y="5560695"/>
            <a:ext cx="6522958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Integración directa con datasets públicos del IGAC disponibles en datos.gov.co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403187" y="4800719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7403187" y="5076944"/>
            <a:ext cx="6522958" cy="2286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2" name="Text 9"/>
          <p:cNvSpPr/>
          <p:nvPr/>
        </p:nvSpPr>
        <p:spPr>
          <a:xfrm>
            <a:off x="7403187" y="5210651"/>
            <a:ext cx="2062282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Análisis Automatizado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403187" y="5560695"/>
            <a:ext cx="6522958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Algoritmos que identifican transacciones atípicas, valores anómalos y patrones de riesgo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704255" y="6432113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704255" y="6708338"/>
            <a:ext cx="6522958" cy="2286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6" name="Text 13"/>
          <p:cNvSpPr/>
          <p:nvPr/>
        </p:nvSpPr>
        <p:spPr>
          <a:xfrm>
            <a:off x="704255" y="6842046"/>
            <a:ext cx="2270641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Visualización Interactiva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704255" y="7192089"/>
            <a:ext cx="6522958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Mapas geoespaciales, gráficos dinámicos y scoring territorial automatizado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7403187" y="6432113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9" name="Shape 16"/>
          <p:cNvSpPr/>
          <p:nvPr/>
        </p:nvSpPr>
        <p:spPr>
          <a:xfrm>
            <a:off x="7403187" y="6708338"/>
            <a:ext cx="6522958" cy="22860"/>
          </a:xfrm>
          <a:prstGeom prst="rect">
            <a:avLst/>
          </a:prstGeom>
          <a:solidFill>
            <a:srgbClr val="091231"/>
          </a:solidFill>
          <a:ln/>
        </p:spPr>
      </p:sp>
      <p:sp>
        <p:nvSpPr>
          <p:cNvPr id="20" name="Text 17"/>
          <p:cNvSpPr/>
          <p:nvPr/>
        </p:nvSpPr>
        <p:spPr>
          <a:xfrm>
            <a:off x="7403187" y="6842046"/>
            <a:ext cx="1956316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Insights Accionables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7403187" y="7192089"/>
            <a:ext cx="6522958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Reportes claros para toma de decisiones de funcionarios y analistas territoriales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582" y="452080"/>
            <a:ext cx="8126373" cy="456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Datos Abiertos: El Combustible de la Innovación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657582" y="1237536"/>
            <a:ext cx="13315236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datos abiertos del IGAC no son solo información: son el activo más valioso para la innovación pública. Demostramos que sin presupuestos millonarios, sin infraestructura costosa, cualquier ciudadano o institución puede crear soluciones que impacten a millones.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82" y="2133362"/>
            <a:ext cx="5085398" cy="50853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51602" y="2112764"/>
            <a:ext cx="6683573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Potenciando la Transparencia y la Reutilización de Datos Públicos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151602" y="2551033"/>
            <a:ext cx="7828717" cy="789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Nuestro proyecto demuestra el </a:t>
            </a: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valor transformador de los datos abiertos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del IGAC, convirtiéndolos de archivos estáticos en herramientas de vigilancia activa. Esto subraya el poder de la transparencia y la reutilización de la información pública.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151602" y="3487936"/>
            <a:ext cx="7828717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Fuente principal: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Registro de Transacciones Inmobiliarias IGAC 2015-2023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151602" y="3808452"/>
            <a:ext cx="7828717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Acceso público: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datos.gov.co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6151602" y="4128968"/>
            <a:ext cx="7828717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Sin costo: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100% basado en información gratuita y transparente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6151602" y="4449485"/>
            <a:ext cx="7828717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Escalable: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Diseñado para integrar datos de SNR, ANT y entes territoriales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6151602" y="4770001"/>
            <a:ext cx="7828717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Replicable:</a:t>
            </a: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Metodología adaptable para generar valor en salud, educación y otros sectores.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657582" y="7588568"/>
            <a:ext cx="13315236" cy="698421"/>
          </a:xfrm>
          <a:prstGeom prst="roundRect">
            <a:avLst>
              <a:gd name="adj" fmla="val 35310"/>
            </a:avLst>
          </a:prstGeom>
          <a:solidFill>
            <a:srgbClr val="004D36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888" y="7848243"/>
            <a:ext cx="205502" cy="16430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191697" y="7793950"/>
            <a:ext cx="12616815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Visión futura:</a:t>
            </a:r>
            <a:r>
              <a:rPr lang="en-US" sz="12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Integración con APIs del IGAC, datos del SNR (matrículas inmobiliarias), ANT (baldíos) y coberturas satelitales para un análisis multidimensional completo.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089065"/>
            <a:ext cx="8615363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Innovación y Tecnologías Emergentes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81063" y="2361843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Stack 100% Python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81063" y="2799993"/>
            <a:ext cx="4105870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Streamlit para UI interactiva, Pandas para análisis, Plotly y Folium para visualización geoespacial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262205" y="2361843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Preparado para ML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262205" y="2799993"/>
            <a:ext cx="4105870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Arquitectura lista para integrar algoritmos de Machine Learning (Isolation Forest, clustering) en fases futuras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643348" y="2361843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Análisis Geoespacial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643348" y="2799993"/>
            <a:ext cx="4105989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Mapas interactivos que revelan patrones territoriales y concentraciones de anomalías por región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881063" y="4187666"/>
            <a:ext cx="5349716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Nuestros Logros Técnicos Destacables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881063" y="4995267"/>
            <a:ext cx="4105870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48</a:t>
            </a:r>
            <a:endParaRPr lang="en-US" sz="5700" dirty="0"/>
          </a:p>
        </p:txBody>
      </p:sp>
      <p:sp>
        <p:nvSpPr>
          <p:cNvPr id="11" name="Text 9"/>
          <p:cNvSpPr/>
          <p:nvPr/>
        </p:nvSpPr>
        <p:spPr>
          <a:xfrm>
            <a:off x="1710095" y="5997416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Horas de desarrollo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81063" y="6435566"/>
            <a:ext cx="410587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MVP funcional en tiempo récord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5262205" y="4995267"/>
            <a:ext cx="4105870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95%</a:t>
            </a:r>
            <a:endParaRPr lang="en-US" sz="5700" dirty="0"/>
          </a:p>
        </p:txBody>
      </p:sp>
      <p:sp>
        <p:nvSpPr>
          <p:cNvPr id="14" name="Text 12"/>
          <p:cNvSpPr/>
          <p:nvPr/>
        </p:nvSpPr>
        <p:spPr>
          <a:xfrm>
            <a:off x="6091238" y="5997416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Precisión inicial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5262205" y="6435566"/>
            <a:ext cx="410587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 identificación de anomalías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9643348" y="4995267"/>
            <a:ext cx="4105989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1ro</a:t>
            </a:r>
            <a:endParaRPr lang="en-US" sz="5700" dirty="0"/>
          </a:p>
        </p:txBody>
      </p:sp>
      <p:sp>
        <p:nvSpPr>
          <p:cNvPr id="17" name="Text 15"/>
          <p:cNvSpPr/>
          <p:nvPr/>
        </p:nvSpPr>
        <p:spPr>
          <a:xfrm>
            <a:off x="10472499" y="5997416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Primer prototipo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9643348" y="6435566"/>
            <a:ext cx="4105989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Sistema de scoring territorial automatizado con datos IGAC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531" y="302895"/>
            <a:ext cx="4580215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Análisis y Rigor Técnico: La Metodología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440531" y="652939"/>
            <a:ext cx="2413397" cy="183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¿Cómo Detectamos las Anomalías?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31" y="1001554"/>
            <a:ext cx="6874669" cy="4405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0664" y="1552218"/>
            <a:ext cx="1223843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Limpieza de Datos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550664" y="1771293"/>
            <a:ext cx="6654403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Normalización y estandarización de millones de registros del IGAC</a:t>
            </a:r>
            <a:endParaRPr lang="en-US" sz="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1001554"/>
            <a:ext cx="6874669" cy="4405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25333" y="1552218"/>
            <a:ext cx="1223843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Análisis Estadístico</a:t>
            </a:r>
            <a:endParaRPr lang="en-US" sz="950" dirty="0"/>
          </a:p>
        </p:txBody>
      </p:sp>
      <p:sp>
        <p:nvSpPr>
          <p:cNvPr id="9" name="Text 5"/>
          <p:cNvSpPr/>
          <p:nvPr/>
        </p:nvSpPr>
        <p:spPr>
          <a:xfrm>
            <a:off x="7425333" y="1771293"/>
            <a:ext cx="6654403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Identificación de outliers mediante percentiles y distribuciones</a:t>
            </a:r>
            <a:endParaRPr lang="en-US" sz="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31" y="2057638"/>
            <a:ext cx="6874669" cy="44053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50664" y="2608302"/>
            <a:ext cx="1223843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Scoring Territorial</a:t>
            </a:r>
            <a:endParaRPr lang="en-US" sz="950" dirty="0"/>
          </a:p>
        </p:txBody>
      </p:sp>
      <p:sp>
        <p:nvSpPr>
          <p:cNvPr id="12" name="Text 7"/>
          <p:cNvSpPr/>
          <p:nvPr/>
        </p:nvSpPr>
        <p:spPr>
          <a:xfrm>
            <a:off x="550664" y="2827377"/>
            <a:ext cx="6654403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Asignación de puntajes de riesgo por municipio y departamento</a:t>
            </a:r>
            <a:endParaRPr lang="en-US" sz="8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2057638"/>
            <a:ext cx="6874669" cy="44053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25333" y="2608302"/>
            <a:ext cx="1223843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Sistema de Alertas</a:t>
            </a:r>
            <a:endParaRPr lang="en-US" sz="950" dirty="0"/>
          </a:p>
        </p:txBody>
      </p:sp>
      <p:sp>
        <p:nvSpPr>
          <p:cNvPr id="15" name="Text 9"/>
          <p:cNvSpPr/>
          <p:nvPr/>
        </p:nvSpPr>
        <p:spPr>
          <a:xfrm>
            <a:off x="7425333" y="2827377"/>
            <a:ext cx="6654403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Flagging automático de transacciones sospechosas</a:t>
            </a:r>
            <a:endParaRPr lang="en-US" sz="850" dirty="0"/>
          </a:p>
        </p:txBody>
      </p:sp>
      <p:sp>
        <p:nvSpPr>
          <p:cNvPr id="16" name="Text 10"/>
          <p:cNvSpPr/>
          <p:nvPr/>
        </p:nvSpPr>
        <p:spPr>
          <a:xfrm>
            <a:off x="440531" y="3347680"/>
            <a:ext cx="2203728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Criterios de Detección Implementados</a:t>
            </a:r>
            <a:endParaRPr lang="en-US" sz="950" dirty="0"/>
          </a:p>
        </p:txBody>
      </p:sp>
      <p:sp>
        <p:nvSpPr>
          <p:cNvPr id="17" name="Text 11"/>
          <p:cNvSpPr/>
          <p:nvPr/>
        </p:nvSpPr>
        <p:spPr>
          <a:xfrm>
            <a:off x="440531" y="3610808"/>
            <a:ext cx="6740366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Transacciones con valor igual a cero o nulo</a:t>
            </a:r>
            <a:endParaRPr lang="en-US" sz="850" dirty="0"/>
          </a:p>
        </p:txBody>
      </p:sp>
      <p:sp>
        <p:nvSpPr>
          <p:cNvPr id="18" name="Text 12"/>
          <p:cNvSpPr/>
          <p:nvPr/>
        </p:nvSpPr>
        <p:spPr>
          <a:xfrm>
            <a:off x="440531" y="3825478"/>
            <a:ext cx="6740366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Valores significativamente por debajo del mercado</a:t>
            </a:r>
            <a:endParaRPr lang="en-US" sz="850" dirty="0"/>
          </a:p>
        </p:txBody>
      </p:sp>
      <p:sp>
        <p:nvSpPr>
          <p:cNvPr id="19" name="Text 13"/>
          <p:cNvSpPr/>
          <p:nvPr/>
        </p:nvSpPr>
        <p:spPr>
          <a:xfrm>
            <a:off x="440531" y="4040148"/>
            <a:ext cx="6740366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Valoraciones inusualmente altas en zonas rurales</a:t>
            </a:r>
            <a:endParaRPr lang="en-US" sz="850" dirty="0"/>
          </a:p>
        </p:txBody>
      </p:sp>
      <p:sp>
        <p:nvSpPr>
          <p:cNvPr id="20" name="Text 14"/>
          <p:cNvSpPr/>
          <p:nvPr/>
        </p:nvSpPr>
        <p:spPr>
          <a:xfrm>
            <a:off x="440531" y="4254818"/>
            <a:ext cx="6740366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Múltiples transacciones del mismo predio en corto tiempo</a:t>
            </a:r>
            <a:endParaRPr lang="en-US" sz="850" dirty="0"/>
          </a:p>
        </p:txBody>
      </p:sp>
      <p:sp>
        <p:nvSpPr>
          <p:cNvPr id="21" name="Text 15"/>
          <p:cNvSpPr/>
          <p:nvPr/>
        </p:nvSpPr>
        <p:spPr>
          <a:xfrm>
            <a:off x="440531" y="4469487"/>
            <a:ext cx="6740366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Patrones geográficos de concentración anómala</a:t>
            </a:r>
            <a:endParaRPr lang="en-US" sz="85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7123" y="3361373"/>
            <a:ext cx="6740366" cy="67403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176" y="694134"/>
            <a:ext cx="9077087" cy="450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Impacto y Escalabilidad: Un Proyecto para Todo el País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48176" y="1209080"/>
            <a:ext cx="2581870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Impacto Social Inmediato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648176" y="1722120"/>
            <a:ext cx="6585942" cy="958810"/>
          </a:xfrm>
          <a:prstGeom prst="roundRect">
            <a:avLst>
              <a:gd name="adj" fmla="val 11444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AC9EF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25316" y="1722120"/>
            <a:ext cx="91440" cy="958810"/>
          </a:xfrm>
          <a:prstGeom prst="roundRect">
            <a:avLst>
              <a:gd name="adj" fmla="val 265828"/>
            </a:avLst>
          </a:prstGeom>
          <a:solidFill>
            <a:srgbClr val="AC9EF5"/>
          </a:solidFill>
          <a:ln/>
        </p:spPr>
      </p:sp>
      <p:sp>
        <p:nvSpPr>
          <p:cNvPr id="6" name="Text 4"/>
          <p:cNvSpPr/>
          <p:nvPr/>
        </p:nvSpPr>
        <p:spPr>
          <a:xfrm>
            <a:off x="901660" y="1907024"/>
            <a:ext cx="2131576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🏘️</a:t>
            </a: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Protección Ciudadana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901660" y="2236827"/>
            <a:ext cx="6147554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Compradores de vivienda protegidos contra fraudes y especulación ilegal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7396162" y="1722120"/>
            <a:ext cx="6586061" cy="958810"/>
          </a:xfrm>
          <a:prstGeom prst="roundRect">
            <a:avLst>
              <a:gd name="adj" fmla="val 11444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AC9EF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73302" y="1722120"/>
            <a:ext cx="91440" cy="958810"/>
          </a:xfrm>
          <a:prstGeom prst="roundRect">
            <a:avLst>
              <a:gd name="adj" fmla="val 265828"/>
            </a:avLst>
          </a:prstGeom>
          <a:solidFill>
            <a:srgbClr val="AC9EF5"/>
          </a:solidFill>
          <a:ln/>
        </p:spPr>
      </p:sp>
      <p:sp>
        <p:nvSpPr>
          <p:cNvPr id="10" name="Text 8"/>
          <p:cNvSpPr/>
          <p:nvPr/>
        </p:nvSpPr>
        <p:spPr>
          <a:xfrm>
            <a:off x="7649647" y="1907024"/>
            <a:ext cx="2702838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🏛️</a:t>
            </a: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Fortalecimiento Institucional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649647" y="2236827"/>
            <a:ext cx="6147673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Mayor capacidad de IGAC, SNR, ANT y entes territoriales para monitorear y actuar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648176" y="2842974"/>
            <a:ext cx="6585942" cy="1218009"/>
          </a:xfrm>
          <a:prstGeom prst="roundRect">
            <a:avLst>
              <a:gd name="adj" fmla="val 9009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AC9EF5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25316" y="2842974"/>
            <a:ext cx="91440" cy="1218009"/>
          </a:xfrm>
          <a:prstGeom prst="roundRect">
            <a:avLst>
              <a:gd name="adj" fmla="val 265828"/>
            </a:avLst>
          </a:prstGeom>
          <a:solidFill>
            <a:srgbClr val="AC9EF5"/>
          </a:solidFill>
          <a:ln/>
        </p:spPr>
      </p:sp>
      <p:sp>
        <p:nvSpPr>
          <p:cNvPr id="14" name="Text 12"/>
          <p:cNvSpPr/>
          <p:nvPr/>
        </p:nvSpPr>
        <p:spPr>
          <a:xfrm>
            <a:off x="901660" y="3027878"/>
            <a:ext cx="2040374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💰</a:t>
            </a: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Aumento de Recaudo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901660" y="3357682"/>
            <a:ext cx="6147554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Identificación de evasión fiscal y optimización de ingresos municipales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7396162" y="2842974"/>
            <a:ext cx="6586061" cy="1218009"/>
          </a:xfrm>
          <a:prstGeom prst="roundRect">
            <a:avLst>
              <a:gd name="adj" fmla="val 9009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AC9EF5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73302" y="2842974"/>
            <a:ext cx="91440" cy="1218009"/>
          </a:xfrm>
          <a:prstGeom prst="roundRect">
            <a:avLst>
              <a:gd name="adj" fmla="val 265828"/>
            </a:avLst>
          </a:prstGeom>
          <a:solidFill>
            <a:srgbClr val="AC9EF5"/>
          </a:solidFill>
          <a:ln/>
        </p:spPr>
      </p:sp>
      <p:sp>
        <p:nvSpPr>
          <p:cNvPr id="18" name="Text 16"/>
          <p:cNvSpPr/>
          <p:nvPr/>
        </p:nvSpPr>
        <p:spPr>
          <a:xfrm>
            <a:off x="7649647" y="3027878"/>
            <a:ext cx="2418040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🌱</a:t>
            </a: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Ordenamiento Sostenible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7649647" y="3357682"/>
            <a:ext cx="6147673" cy="518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Desarrollo territorial más justo, planificado y conforme a la ley, </a:t>
            </a:r>
            <a:r>
              <a:rPr lang="en-US" sz="12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EOT, Corporación Autónoma Regional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648176" y="4303990"/>
            <a:ext cx="2160627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Ruta de Escalabilidad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648176" y="6046589"/>
            <a:ext cx="13334048" cy="22860"/>
          </a:xfrm>
          <a:prstGeom prst="roundRect">
            <a:avLst>
              <a:gd name="adj" fmla="val 106331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3242786" y="5560457"/>
            <a:ext cx="22860" cy="486132"/>
          </a:xfrm>
          <a:prstGeom prst="roundRect">
            <a:avLst>
              <a:gd name="adj" fmla="val 1063312"/>
            </a:avLst>
          </a:prstGeom>
          <a:solidFill>
            <a:srgbClr val="16FFBB"/>
          </a:solidFill>
          <a:ln/>
        </p:spPr>
      </p:sp>
      <p:sp>
        <p:nvSpPr>
          <p:cNvPr id="23" name="Shape 21"/>
          <p:cNvSpPr/>
          <p:nvPr/>
        </p:nvSpPr>
        <p:spPr>
          <a:xfrm>
            <a:off x="3071932" y="5864304"/>
            <a:ext cx="364569" cy="364569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3146227" y="5911572"/>
            <a:ext cx="215979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2353985" y="4817031"/>
            <a:ext cx="1800463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Fase 1: MVP Actual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810220" y="5139214"/>
            <a:ext cx="4887992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Detección básica de anomalías con datos históricos IGAC</a:t>
            </a:r>
            <a:endParaRPr lang="en-US" sz="1250" dirty="0"/>
          </a:p>
        </p:txBody>
      </p:sp>
      <p:sp>
        <p:nvSpPr>
          <p:cNvPr id="27" name="Shape 25"/>
          <p:cNvSpPr/>
          <p:nvPr/>
        </p:nvSpPr>
        <p:spPr>
          <a:xfrm>
            <a:off x="5950029" y="6046589"/>
            <a:ext cx="22860" cy="486132"/>
          </a:xfrm>
          <a:prstGeom prst="roundRect">
            <a:avLst>
              <a:gd name="adj" fmla="val 1063312"/>
            </a:avLst>
          </a:prstGeom>
          <a:solidFill>
            <a:srgbClr val="29DDDA"/>
          </a:solidFill>
          <a:ln/>
        </p:spPr>
      </p:sp>
      <p:sp>
        <p:nvSpPr>
          <p:cNvPr id="28" name="Shape 26"/>
          <p:cNvSpPr/>
          <p:nvPr/>
        </p:nvSpPr>
        <p:spPr>
          <a:xfrm>
            <a:off x="5779175" y="5864304"/>
            <a:ext cx="364569" cy="364569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5853470" y="5911572"/>
            <a:ext cx="215979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700" dirty="0"/>
          </a:p>
        </p:txBody>
      </p:sp>
      <p:sp>
        <p:nvSpPr>
          <p:cNvPr id="30" name="Text 28"/>
          <p:cNvSpPr/>
          <p:nvPr/>
        </p:nvSpPr>
        <p:spPr>
          <a:xfrm>
            <a:off x="4966692" y="6694765"/>
            <a:ext cx="1989534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Fase 2: Integración APIs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3517463" y="7016948"/>
            <a:ext cx="4887992" cy="518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Conexión directa con IGAC para cobertura 100% municipal y actualización en tiempo real</a:t>
            </a:r>
            <a:endParaRPr lang="en-US" sz="1250" dirty="0"/>
          </a:p>
        </p:txBody>
      </p:sp>
      <p:sp>
        <p:nvSpPr>
          <p:cNvPr id="32" name="Shape 30"/>
          <p:cNvSpPr/>
          <p:nvPr/>
        </p:nvSpPr>
        <p:spPr>
          <a:xfrm>
            <a:off x="8657392" y="5560457"/>
            <a:ext cx="22860" cy="486132"/>
          </a:xfrm>
          <a:prstGeom prst="roundRect">
            <a:avLst>
              <a:gd name="adj" fmla="val 1063312"/>
            </a:avLst>
          </a:prstGeom>
          <a:solidFill>
            <a:srgbClr val="37A7E7"/>
          </a:solidFill>
          <a:ln/>
        </p:spPr>
      </p:sp>
      <p:sp>
        <p:nvSpPr>
          <p:cNvPr id="33" name="Shape 31"/>
          <p:cNvSpPr/>
          <p:nvPr/>
        </p:nvSpPr>
        <p:spPr>
          <a:xfrm>
            <a:off x="8486537" y="5864304"/>
            <a:ext cx="364569" cy="364569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8560832" y="5911572"/>
            <a:ext cx="215979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700" dirty="0"/>
          </a:p>
        </p:txBody>
      </p:sp>
      <p:sp>
        <p:nvSpPr>
          <p:cNvPr id="35" name="Text 33"/>
          <p:cNvSpPr/>
          <p:nvPr/>
        </p:nvSpPr>
        <p:spPr>
          <a:xfrm>
            <a:off x="7613452" y="4817031"/>
            <a:ext cx="2110621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Fase 3: Machine Learning</a:t>
            </a:r>
            <a:endParaRPr lang="en-US" sz="1400" dirty="0"/>
          </a:p>
        </p:txBody>
      </p:sp>
      <p:sp>
        <p:nvSpPr>
          <p:cNvPr id="36" name="Text 34"/>
          <p:cNvSpPr/>
          <p:nvPr/>
        </p:nvSpPr>
        <p:spPr>
          <a:xfrm>
            <a:off x="6224826" y="5139214"/>
            <a:ext cx="4887992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Modelos predictivos avanzados y análisis de series temporales</a:t>
            </a:r>
            <a:endParaRPr lang="en-US" sz="1250" dirty="0"/>
          </a:p>
        </p:txBody>
      </p:sp>
      <p:sp>
        <p:nvSpPr>
          <p:cNvPr id="37" name="Shape 35"/>
          <p:cNvSpPr/>
          <p:nvPr/>
        </p:nvSpPr>
        <p:spPr>
          <a:xfrm>
            <a:off x="11364635" y="6046589"/>
            <a:ext cx="22860" cy="486132"/>
          </a:xfrm>
          <a:prstGeom prst="roundRect">
            <a:avLst>
              <a:gd name="adj" fmla="val 1063312"/>
            </a:avLst>
          </a:prstGeom>
          <a:solidFill>
            <a:srgbClr val="091231"/>
          </a:solidFill>
          <a:ln/>
        </p:spPr>
      </p:sp>
      <p:sp>
        <p:nvSpPr>
          <p:cNvPr id="38" name="Shape 36"/>
          <p:cNvSpPr/>
          <p:nvPr/>
        </p:nvSpPr>
        <p:spPr>
          <a:xfrm>
            <a:off x="11193780" y="5864304"/>
            <a:ext cx="364569" cy="364569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11268075" y="5911572"/>
            <a:ext cx="215979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700" dirty="0"/>
          </a:p>
        </p:txBody>
      </p:sp>
      <p:sp>
        <p:nvSpPr>
          <p:cNvPr id="40" name="Text 38"/>
          <p:cNvSpPr/>
          <p:nvPr/>
        </p:nvSpPr>
        <p:spPr>
          <a:xfrm>
            <a:off x="10212348" y="6694765"/>
            <a:ext cx="2327434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Fase 4: Plataforma Nacional</a:t>
            </a:r>
            <a:endParaRPr lang="en-US" sz="1400" dirty="0"/>
          </a:p>
        </p:txBody>
      </p:sp>
      <p:sp>
        <p:nvSpPr>
          <p:cNvPr id="41" name="Text 39"/>
          <p:cNvSpPr/>
          <p:nvPr/>
        </p:nvSpPr>
        <p:spPr>
          <a:xfrm>
            <a:off x="8932069" y="7016948"/>
            <a:ext cx="4887992" cy="518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Integración SNR, ANT, imágenes satelitales y despliegue institucional completo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1389</Words>
  <Application>Microsoft Office PowerPoint</Application>
  <PresentationFormat>Personalizado</PresentationFormat>
  <Paragraphs>164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Barlow</vt:lpstr>
      <vt:lpstr>Spline Sans Light</vt:lpstr>
      <vt:lpstr>Arial</vt:lpstr>
      <vt:lpstr>Spline Sans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Luis Fernando Montenegro Coral</cp:lastModifiedBy>
  <cp:revision>2</cp:revision>
  <dcterms:created xsi:type="dcterms:W3CDTF">2025-12-02T14:16:10Z</dcterms:created>
  <dcterms:modified xsi:type="dcterms:W3CDTF">2025-12-02T16:42:37Z</dcterms:modified>
</cp:coreProperties>
</file>